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  <p:sldId id="264" r:id="rId5"/>
    <p:sldId id="265" r:id="rId6"/>
    <p:sldId id="266" r:id="rId7"/>
    <p:sldId id="267" r:id="rId8"/>
    <p:sldId id="268" r:id="rId9"/>
    <p:sldId id="260" r:id="rId10"/>
    <p:sldId id="270" r:id="rId11"/>
    <p:sldId id="271" r:id="rId12"/>
    <p:sldId id="272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6A35EAA-ED80-4FF1-942C-82B1D483AF60}"/>
              </a:ext>
            </a:extLst>
          </p:cNvPr>
          <p:cNvSpPr/>
          <p:nvPr/>
        </p:nvSpPr>
        <p:spPr>
          <a:xfrm rot="21133683" flipH="1">
            <a:off x="977627" y="481134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415F49B-3CBC-46CF-AFB5-988852D0479E}"/>
              </a:ext>
            </a:extLst>
          </p:cNvPr>
          <p:cNvSpPr/>
          <p:nvPr/>
        </p:nvSpPr>
        <p:spPr>
          <a:xfrm rot="21133683" flipH="1">
            <a:off x="1010574" y="456230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0FF0C0-FC1A-4C5B-9FE5-09BA33FF7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6392" y="1398181"/>
            <a:ext cx="7134446" cy="2870791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89092-15F8-4341-8D94-9E799301C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0835" y="5135527"/>
            <a:ext cx="4397164" cy="105793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7328B-E858-4921-99C2-3B0BE1724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81296-9B7B-4EF3-89B3-8B33E607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2FE59-6CD1-4D0F-8A06-10CA2D383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004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139E3-FB89-4585-A22D-15851E8DE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94B498-70D2-4956-A576-83345B38D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A84CB-FF9E-43D6-8805-B4ABB520D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7EE14-0A60-428B-BC0E-A50951E0E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A9A22-BBF2-4B23-B17F-B32AC87D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48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CC51B-E0BE-4D50-A04A-571F8BCAE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99550" y="692150"/>
            <a:ext cx="2254250" cy="53099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1F5607-7A89-4981-87F4-98BC7CE0A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692150"/>
            <a:ext cx="8108950" cy="53099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0D5BE-275A-42D5-BCE1-357D53F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25F9A-B406-4028-AC92-D1245051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70F0A-5147-4274-A0A1-BD219179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106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C77D-9BA0-4A3B-B823-2059DC3C3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811DB-C16F-4CED-97C6-73ABD71F3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14D3C-7343-4DD7-B816-0D4D66BD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409C8-4D7C-40EE-A12E-59CB555C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22D5-7193-4F59-83B4-3C19E8B1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316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EFA1-A4AB-4CF4-B02E-57AAED57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971" y="1709738"/>
            <a:ext cx="9165772" cy="296327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B406C-F19A-4393-9AD1-A300A7E45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1971" y="4875028"/>
            <a:ext cx="9165772" cy="1052623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D7AE7-47F6-4023-8D44-8BA1DAB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B32FC-A974-44FC-9804-F871EE51D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9ADE9-F40E-4E3B-AB8D-68CB1F485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63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4D816-3E01-4EFD-AD9C-783D674D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53D69-34A7-451D-A902-5F6CD1334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0722" y="2095500"/>
            <a:ext cx="4999077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1E0E2-7D34-48E0-8795-546D2F00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1056" y="2095500"/>
            <a:ext cx="5072743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05476-6B6D-4BA3-919B-5335D6429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DB6D41-07E2-4F6D-BB39-217957FE7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0CA9C-BFED-484F-B765-EA8CE4B4B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885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4AD2-5208-4201-90A7-F9618761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02129"/>
            <a:ext cx="10326688" cy="11256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A3FF53-BE24-42E9-BA12-BC5863CBF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1827804"/>
            <a:ext cx="4968875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84776-6678-4D27-9BE9-5D83FC9E8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8700" y="2642191"/>
            <a:ext cx="4968875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CA2E2-5B30-43B4-8FCD-23015451F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1054" y="1827804"/>
            <a:ext cx="5087034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A7B7A1-E670-4E7E-AEBA-340893DE8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1054" y="2642191"/>
            <a:ext cx="5087034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44D3AE-982A-4CC3-8456-4D4B0E35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FE3087-09F9-4436-8236-8693EA49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413CB-0E24-4F96-AF8C-EE269ACC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61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CAD1C-D319-4A48-8DF9-50699231C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D0181-83E0-4AB1-B372-24D6C075B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0352C-6317-4DD0-84C4-AE7DDAC55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8F340C5-9EBB-43D9-91F5-F767DBD59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01240" y="1130240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ECC812-F2A9-46D4-9B78-6659C68E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671" y="1932214"/>
            <a:ext cx="6966858" cy="309154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7A37F60-69E7-41AC-BC9A-9DBC3B57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55668" y="1103025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492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6D441F-9FBB-4F90-987A-39793DE0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C92B1E-8D5D-45CA-9A8B-53E3B7FE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89E71-49A9-4CE9-AD1D-780A876B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63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053A-B2EE-4E20-9723-6BB0BBD5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3272"/>
            <a:ext cx="3932237" cy="173272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065AB-0DF3-4C86-AB5F-EB65021FD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5642" y="987425"/>
            <a:ext cx="593974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99FAE-8825-466D-9F1E-3B7BAED2C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8550"/>
            <a:ext cx="3932237" cy="35004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A6375-677F-4A58-B98D-18F3DEF8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40F2C-7AE7-481B-856A-B3E26AE8B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7C48C-9BD9-41CB-915E-A905B886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79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B6DE4-025D-4D93-A5D0-FB4589720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15915"/>
            <a:ext cx="3932237" cy="16700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3EE21-471F-4B7B-B7AF-192243A12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6B769-8E40-42E6-8F62-C4347B0CE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5744"/>
            <a:ext cx="3932237" cy="35032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84DC6-1AA3-4779-8EDF-F4A877508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7F83E-FAF9-43E1-95CC-6F4EDD76B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D8C7B-B211-4BAF-9C05-09CF993B0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0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AAE2DA9-9BAF-4D46-BC97-20425C5321FD}"/>
              </a:ext>
            </a:extLst>
          </p:cNvPr>
          <p:cNvSpPr/>
          <p:nvPr/>
        </p:nvSpPr>
        <p:spPr>
          <a:xfrm>
            <a:off x="372926" y="367993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68807" y="-29564"/>
                  <a:pt x="11499601" y="84193"/>
                </a:cubicBezTo>
                <a:lnTo>
                  <a:pt x="11496115" y="333210"/>
                </a:lnTo>
                <a:cubicBezTo>
                  <a:pt x="11496285" y="48943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89E99-8A12-4C4F-92F9-95B01D814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4" y="558209"/>
            <a:ext cx="10333075" cy="1414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1B211-A6C3-4384-AA0B-7A8561A53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0726" y="2089298"/>
            <a:ext cx="10333074" cy="3827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07E98-5ED3-41C2-BC39-EA8FB826A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67834" y="6356350"/>
            <a:ext cx="2604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C1691109-F4F8-4597-962C-A4F4B7960636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93049-EC55-4ABD-8F77-F5A84AE384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56153" y="6356350"/>
            <a:ext cx="34441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1B6DF-CCDC-4ED0-A4B2-1512B668F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0263" y="6356350"/>
            <a:ext cx="523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2D2C6CA-56BB-4A08-A1E2-342F83955EDB}"/>
              </a:ext>
            </a:extLst>
          </p:cNvPr>
          <p:cNvSpPr/>
          <p:nvPr/>
        </p:nvSpPr>
        <p:spPr>
          <a:xfrm>
            <a:off x="403284" y="389461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5500 h 6255974"/>
              <a:gd name="connsiteX1" fmla="*/ 11263634 w 11499601"/>
              <a:gd name="connsiteY1" fmla="*/ 16394 h 6255974"/>
              <a:gd name="connsiteX2" fmla="*/ 11499601 w 11499601"/>
              <a:gd name="connsiteY2" fmla="*/ 64794 h 6255974"/>
              <a:gd name="connsiteX3" fmla="*/ 11496115 w 11499601"/>
              <a:gd name="connsiteY3" fmla="*/ 338710 h 6255974"/>
              <a:gd name="connsiteX4" fmla="*/ 11496626 w 11499601"/>
              <a:gd name="connsiteY4" fmla="*/ 807372 h 6255974"/>
              <a:gd name="connsiteX5" fmla="*/ 11482477 w 11499601"/>
              <a:gd name="connsiteY5" fmla="*/ 1840079 h 6255974"/>
              <a:gd name="connsiteX6" fmla="*/ 11478714 w 11499601"/>
              <a:gd name="connsiteY6" fmla="*/ 3525714 h 6255974"/>
              <a:gd name="connsiteX7" fmla="*/ 11419375 w 11499601"/>
              <a:gd name="connsiteY7" fmla="*/ 5987933 h 6255974"/>
              <a:gd name="connsiteX8" fmla="*/ 5959453 w 11499601"/>
              <a:gd name="connsiteY8" fmla="*/ 5978886 h 6255974"/>
              <a:gd name="connsiteX9" fmla="*/ 4858766 w 11499601"/>
              <a:gd name="connsiteY9" fmla="*/ 6005062 h 6255974"/>
              <a:gd name="connsiteX10" fmla="*/ 3239306 w 11499601"/>
              <a:gd name="connsiteY10" fmla="*/ 5978241 h 6255974"/>
              <a:gd name="connsiteX11" fmla="*/ 3217554 w 11499601"/>
              <a:gd name="connsiteY11" fmla="*/ 6011412 h 6255974"/>
              <a:gd name="connsiteX12" fmla="*/ 3219866 w 11499601"/>
              <a:gd name="connsiteY12" fmla="*/ 6255974 h 6255974"/>
              <a:gd name="connsiteX13" fmla="*/ 2870715 w 11499601"/>
              <a:gd name="connsiteY13" fmla="*/ 6061661 h 6255974"/>
              <a:gd name="connsiteX14" fmla="*/ 2785655 w 11499601"/>
              <a:gd name="connsiteY14" fmla="*/ 5978241 h 6255974"/>
              <a:gd name="connsiteX15" fmla="*/ 2301504 w 11499601"/>
              <a:gd name="connsiteY15" fmla="*/ 5973147 h 6255974"/>
              <a:gd name="connsiteX16" fmla="*/ 666073 w 11499601"/>
              <a:gd name="connsiteY16" fmla="*/ 5964071 h 6255974"/>
              <a:gd name="connsiteX17" fmla="*/ 94741 w 11499601"/>
              <a:gd name="connsiteY17" fmla="*/ 5962915 h 6255974"/>
              <a:gd name="connsiteX18" fmla="*/ 37859 w 11499601"/>
              <a:gd name="connsiteY18" fmla="*/ 5881560 h 6255974"/>
              <a:gd name="connsiteX19" fmla="*/ 28975 w 11499601"/>
              <a:gd name="connsiteY19" fmla="*/ 2612388 h 6255974"/>
              <a:gd name="connsiteX20" fmla="*/ 33539 w 11499601"/>
              <a:gd name="connsiteY20" fmla="*/ 65360 h 6255974"/>
              <a:gd name="connsiteX21" fmla="*/ 39830 w 11499601"/>
              <a:gd name="connsiteY21" fmla="*/ 47528 h 6255974"/>
              <a:gd name="connsiteX22" fmla="*/ 88659 w 11499601"/>
              <a:gd name="connsiteY22" fmla="*/ 42782 h 6255974"/>
              <a:gd name="connsiteX23" fmla="*/ 301554 w 11499601"/>
              <a:gd name="connsiteY23" fmla="*/ 42782 h 6255974"/>
              <a:gd name="connsiteX24" fmla="*/ 416464 w 11499601"/>
              <a:gd name="connsiteY24" fmla="*/ 36225 h 6255974"/>
              <a:gd name="connsiteX25" fmla="*/ 907723 w 11499601"/>
              <a:gd name="connsiteY25" fmla="*/ 29769 h 6255974"/>
              <a:gd name="connsiteX26" fmla="*/ 3989089 w 11499601"/>
              <a:gd name="connsiteY26" fmla="*/ 35153 h 6255974"/>
              <a:gd name="connsiteX27" fmla="*/ 9680053 w 11499601"/>
              <a:gd name="connsiteY27" fmla="*/ 5500 h 62559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5929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1172 w 11499601"/>
              <a:gd name="connsiteY3" fmla="*/ 31329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83635" y="5293"/>
                  <a:pt x="11499601" y="39374"/>
                </a:cubicBezTo>
                <a:lnTo>
                  <a:pt x="11491172" y="313290"/>
                </a:lnTo>
                <a:cubicBezTo>
                  <a:pt x="11491342" y="46951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300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b="1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SzPct val="73000"/>
        <a:buFontTx/>
        <a:buNone/>
        <a:defRPr sz="3200" b="1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18288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800" b="1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4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182880" algn="l" defTabSz="914400" rtl="0" eaLnBrk="1" latinLnBrk="0" hangingPunct="1">
        <a:lnSpc>
          <a:spcPct val="100000"/>
        </a:lnSpc>
        <a:spcBef>
          <a:spcPts val="500"/>
        </a:spcBef>
        <a:buSzPct val="73000"/>
        <a:buFont typeface="Arial" panose="020B0604020202020204" pitchFamily="34" charset="0"/>
        <a:buChar char="•"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AF9C6E-31D5-480C-AE10-9BA3E4ED1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Swirling White Lights">
            <a:extLst>
              <a:ext uri="{FF2B5EF4-FFF2-40B4-BE49-F238E27FC236}">
                <a16:creationId xmlns:a16="http://schemas.microsoft.com/office/drawing/2014/main" id="{12A0E9A8-08B7-A510-16E1-FFB69ED0E7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55D881-5851-4819-8BA3-E10CC37A9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06642" y="540327"/>
            <a:ext cx="6445274" cy="2161309"/>
          </a:xfrm>
          <a:custGeom>
            <a:avLst/>
            <a:gdLst>
              <a:gd name="connsiteX0" fmla="*/ 4456852 w 7096563"/>
              <a:gd name="connsiteY0" fmla="*/ 382 h 2526654"/>
              <a:gd name="connsiteX1" fmla="*/ 5996285 w 7096563"/>
              <a:gd name="connsiteY1" fmla="*/ 12882 h 2526654"/>
              <a:gd name="connsiteX2" fmla="*/ 7029234 w 7096563"/>
              <a:gd name="connsiteY2" fmla="*/ 444804 h 2526654"/>
              <a:gd name="connsiteX3" fmla="*/ 6956662 w 7096563"/>
              <a:gd name="connsiteY3" fmla="*/ 1562396 h 2526654"/>
              <a:gd name="connsiteX4" fmla="*/ 6145668 w 7096563"/>
              <a:gd name="connsiteY4" fmla="*/ 1942015 h 2526654"/>
              <a:gd name="connsiteX5" fmla="*/ 5837370 w 7096563"/>
              <a:gd name="connsiteY5" fmla="*/ 1959647 h 2526654"/>
              <a:gd name="connsiteX6" fmla="*/ 5815841 w 7096563"/>
              <a:gd name="connsiteY6" fmla="*/ 2526654 h 2526654"/>
              <a:gd name="connsiteX7" fmla="*/ 5303195 w 7096563"/>
              <a:gd name="connsiteY7" fmla="*/ 1946413 h 2526654"/>
              <a:gd name="connsiteX8" fmla="*/ 5039055 w 7096563"/>
              <a:gd name="connsiteY8" fmla="*/ 1933347 h 2526654"/>
              <a:gd name="connsiteX9" fmla="*/ 875181 w 7096563"/>
              <a:gd name="connsiteY9" fmla="*/ 1954285 h 2526654"/>
              <a:gd name="connsiteX10" fmla="*/ 149462 w 7096563"/>
              <a:gd name="connsiteY10" fmla="*/ 1489824 h 2526654"/>
              <a:gd name="connsiteX11" fmla="*/ 33346 w 7096563"/>
              <a:gd name="connsiteY11" fmla="*/ 604461 h 2526654"/>
              <a:gd name="connsiteX12" fmla="*/ 761024 w 7096563"/>
              <a:gd name="connsiteY12" fmla="*/ 99968 h 2526654"/>
              <a:gd name="connsiteX13" fmla="*/ 2289456 w 7096563"/>
              <a:gd name="connsiteY13" fmla="*/ 35686 h 2526654"/>
              <a:gd name="connsiteX14" fmla="*/ 2355877 w 7096563"/>
              <a:gd name="connsiteY14" fmla="*/ 33952 h 2526654"/>
              <a:gd name="connsiteX15" fmla="*/ 2355877 w 7096563"/>
              <a:gd name="connsiteY15" fmla="*/ 18770 h 2526654"/>
              <a:gd name="connsiteX16" fmla="*/ 2878392 w 7096563"/>
              <a:gd name="connsiteY16" fmla="*/ 18770 h 2526654"/>
              <a:gd name="connsiteX17" fmla="*/ 2878392 w 7096563"/>
              <a:gd name="connsiteY17" fmla="*/ 20840 h 2526654"/>
              <a:gd name="connsiteX18" fmla="*/ 3326250 w 7096563"/>
              <a:gd name="connsiteY18" fmla="*/ 11889 h 2526654"/>
              <a:gd name="connsiteX19" fmla="*/ 4456852 w 7096563"/>
              <a:gd name="connsiteY19" fmla="*/ 382 h 2526654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355877 w 7096563"/>
              <a:gd name="connsiteY14" fmla="*/ 33570 h 2526272"/>
              <a:gd name="connsiteX15" fmla="*/ 2878392 w 7096563"/>
              <a:gd name="connsiteY15" fmla="*/ 18388 h 2526272"/>
              <a:gd name="connsiteX16" fmla="*/ 2878392 w 7096563"/>
              <a:gd name="connsiteY16" fmla="*/ 20458 h 2526272"/>
              <a:gd name="connsiteX17" fmla="*/ 3326250 w 7096563"/>
              <a:gd name="connsiteY17" fmla="*/ 11507 h 2526272"/>
              <a:gd name="connsiteX18" fmla="*/ 4456852 w 7096563"/>
              <a:gd name="connsiteY18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355877 w 7096563"/>
              <a:gd name="connsiteY14" fmla="*/ 33570 h 2526272"/>
              <a:gd name="connsiteX15" fmla="*/ 2878392 w 7096563"/>
              <a:gd name="connsiteY15" fmla="*/ 18388 h 2526272"/>
              <a:gd name="connsiteX16" fmla="*/ 3326250 w 7096563"/>
              <a:gd name="connsiteY16" fmla="*/ 11507 h 2526272"/>
              <a:gd name="connsiteX17" fmla="*/ 4456852 w 7096563"/>
              <a:gd name="connsiteY17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878392 w 7096563"/>
              <a:gd name="connsiteY14" fmla="*/ 18388 h 2526272"/>
              <a:gd name="connsiteX15" fmla="*/ 3326250 w 7096563"/>
              <a:gd name="connsiteY15" fmla="*/ 11507 h 2526272"/>
              <a:gd name="connsiteX16" fmla="*/ 4456852 w 7096563"/>
              <a:gd name="connsiteY16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3326250 w 7096563"/>
              <a:gd name="connsiteY14" fmla="*/ 11507 h 2526272"/>
              <a:gd name="connsiteX15" fmla="*/ 4456852 w 7096563"/>
              <a:gd name="connsiteY15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4456852 w 7096563"/>
              <a:gd name="connsiteY14" fmla="*/ 0 h 2526272"/>
              <a:gd name="connsiteX0" fmla="*/ 2289456 w 7096563"/>
              <a:gd name="connsiteY0" fmla="*/ 22804 h 2513772"/>
              <a:gd name="connsiteX1" fmla="*/ 5996285 w 7096563"/>
              <a:gd name="connsiteY1" fmla="*/ 0 h 2513772"/>
              <a:gd name="connsiteX2" fmla="*/ 7029234 w 7096563"/>
              <a:gd name="connsiteY2" fmla="*/ 431922 h 2513772"/>
              <a:gd name="connsiteX3" fmla="*/ 6956662 w 7096563"/>
              <a:gd name="connsiteY3" fmla="*/ 1549514 h 2513772"/>
              <a:gd name="connsiteX4" fmla="*/ 6145668 w 7096563"/>
              <a:gd name="connsiteY4" fmla="*/ 1929133 h 2513772"/>
              <a:gd name="connsiteX5" fmla="*/ 5837370 w 7096563"/>
              <a:gd name="connsiteY5" fmla="*/ 1946765 h 2513772"/>
              <a:gd name="connsiteX6" fmla="*/ 5815841 w 7096563"/>
              <a:gd name="connsiteY6" fmla="*/ 2513772 h 2513772"/>
              <a:gd name="connsiteX7" fmla="*/ 5303195 w 7096563"/>
              <a:gd name="connsiteY7" fmla="*/ 1933531 h 2513772"/>
              <a:gd name="connsiteX8" fmla="*/ 5039055 w 7096563"/>
              <a:gd name="connsiteY8" fmla="*/ 1920465 h 2513772"/>
              <a:gd name="connsiteX9" fmla="*/ 875181 w 7096563"/>
              <a:gd name="connsiteY9" fmla="*/ 1941403 h 2513772"/>
              <a:gd name="connsiteX10" fmla="*/ 149462 w 7096563"/>
              <a:gd name="connsiteY10" fmla="*/ 1476942 h 2513772"/>
              <a:gd name="connsiteX11" fmla="*/ 33346 w 7096563"/>
              <a:gd name="connsiteY11" fmla="*/ 591579 h 2513772"/>
              <a:gd name="connsiteX12" fmla="*/ 761024 w 7096563"/>
              <a:gd name="connsiteY12" fmla="*/ 87086 h 2513772"/>
              <a:gd name="connsiteX13" fmla="*/ 2289456 w 7096563"/>
              <a:gd name="connsiteY13" fmla="*/ 22804 h 2513772"/>
              <a:gd name="connsiteX0" fmla="*/ 2289456 w 7096563"/>
              <a:gd name="connsiteY0" fmla="*/ 33636 h 2524604"/>
              <a:gd name="connsiteX1" fmla="*/ 5996285 w 7096563"/>
              <a:gd name="connsiteY1" fmla="*/ 10832 h 2524604"/>
              <a:gd name="connsiteX2" fmla="*/ 7029234 w 7096563"/>
              <a:gd name="connsiteY2" fmla="*/ 442754 h 2524604"/>
              <a:gd name="connsiteX3" fmla="*/ 6956662 w 7096563"/>
              <a:gd name="connsiteY3" fmla="*/ 1560346 h 2524604"/>
              <a:gd name="connsiteX4" fmla="*/ 6145668 w 7096563"/>
              <a:gd name="connsiteY4" fmla="*/ 1939965 h 2524604"/>
              <a:gd name="connsiteX5" fmla="*/ 5837370 w 7096563"/>
              <a:gd name="connsiteY5" fmla="*/ 1957597 h 2524604"/>
              <a:gd name="connsiteX6" fmla="*/ 5815841 w 7096563"/>
              <a:gd name="connsiteY6" fmla="*/ 2524604 h 2524604"/>
              <a:gd name="connsiteX7" fmla="*/ 5303195 w 7096563"/>
              <a:gd name="connsiteY7" fmla="*/ 1944363 h 2524604"/>
              <a:gd name="connsiteX8" fmla="*/ 5039055 w 7096563"/>
              <a:gd name="connsiteY8" fmla="*/ 1931297 h 2524604"/>
              <a:gd name="connsiteX9" fmla="*/ 875181 w 7096563"/>
              <a:gd name="connsiteY9" fmla="*/ 1952235 h 2524604"/>
              <a:gd name="connsiteX10" fmla="*/ 149462 w 7096563"/>
              <a:gd name="connsiteY10" fmla="*/ 1487774 h 2524604"/>
              <a:gd name="connsiteX11" fmla="*/ 33346 w 7096563"/>
              <a:gd name="connsiteY11" fmla="*/ 602411 h 2524604"/>
              <a:gd name="connsiteX12" fmla="*/ 761024 w 7096563"/>
              <a:gd name="connsiteY12" fmla="*/ 97918 h 2524604"/>
              <a:gd name="connsiteX13" fmla="*/ 2289456 w 7096563"/>
              <a:gd name="connsiteY13" fmla="*/ 33636 h 2524604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096563" h="2397161">
                <a:moveTo>
                  <a:pt x="2289456" y="33636"/>
                </a:moveTo>
                <a:cubicBezTo>
                  <a:pt x="3525066" y="26035"/>
                  <a:pt x="4669235" y="-20756"/>
                  <a:pt x="5996285" y="10832"/>
                </a:cubicBezTo>
                <a:cubicBezTo>
                  <a:pt x="6140575" y="10832"/>
                  <a:pt x="6840549" y="22691"/>
                  <a:pt x="7029234" y="442754"/>
                </a:cubicBezTo>
                <a:cubicBezTo>
                  <a:pt x="7106643" y="800771"/>
                  <a:pt x="7155024" y="1100731"/>
                  <a:pt x="6956662" y="1560346"/>
                </a:cubicBezTo>
                <a:cubicBezTo>
                  <a:pt x="6867762" y="1813601"/>
                  <a:pt x="6676275" y="1922470"/>
                  <a:pt x="6145668" y="1939965"/>
                </a:cubicBezTo>
                <a:cubicBezTo>
                  <a:pt x="6051407" y="1948677"/>
                  <a:pt x="5928035" y="1956561"/>
                  <a:pt x="5837370" y="1957597"/>
                </a:cubicBezTo>
                <a:cubicBezTo>
                  <a:pt x="5823965" y="2160224"/>
                  <a:pt x="5819420" y="2264969"/>
                  <a:pt x="5791636" y="2397161"/>
                </a:cubicBezTo>
                <a:cubicBezTo>
                  <a:pt x="5646272" y="2164049"/>
                  <a:pt x="5443294" y="2022185"/>
                  <a:pt x="5303195" y="1944363"/>
                </a:cubicBezTo>
                <a:lnTo>
                  <a:pt x="5039055" y="1931297"/>
                </a:lnTo>
                <a:cubicBezTo>
                  <a:pt x="2712413" y="1959893"/>
                  <a:pt x="2068070" y="1979451"/>
                  <a:pt x="875181" y="1952235"/>
                </a:cubicBezTo>
                <a:cubicBezTo>
                  <a:pt x="600262" y="1952236"/>
                  <a:pt x="280090" y="1704636"/>
                  <a:pt x="149462" y="1487774"/>
                </a:cubicBezTo>
                <a:cubicBezTo>
                  <a:pt x="-518" y="1197491"/>
                  <a:pt x="-34387" y="1124923"/>
                  <a:pt x="33346" y="602411"/>
                </a:cubicBezTo>
                <a:cubicBezTo>
                  <a:pt x="76889" y="298465"/>
                  <a:pt x="531674" y="106425"/>
                  <a:pt x="761024" y="97918"/>
                </a:cubicBezTo>
                <a:cubicBezTo>
                  <a:pt x="1105400" y="76147"/>
                  <a:pt x="1644181" y="52477"/>
                  <a:pt x="2289456" y="33636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76AC1D-860E-F0A8-0044-5EBBE927A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50424" y="714374"/>
            <a:ext cx="6026396" cy="934549"/>
          </a:xfrm>
        </p:spPr>
        <p:txBody>
          <a:bodyPr anchor="b">
            <a:normAutofit/>
          </a:bodyPr>
          <a:lstStyle/>
          <a:p>
            <a:r>
              <a:rPr lang="en-US" dirty="0"/>
              <a:t>Sorting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FDB205-5DC2-AA3B-73ED-EE0A1500C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5187" y="1669004"/>
            <a:ext cx="5731632" cy="581298"/>
          </a:xfrm>
        </p:spPr>
        <p:txBody>
          <a:bodyPr anchor="t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300"/>
              <a:t>Presented by Prof. Goble</a:t>
            </a:r>
          </a:p>
          <a:p>
            <a:pPr algn="ctr">
              <a:lnSpc>
                <a:spcPct val="90000"/>
              </a:lnSpc>
            </a:pPr>
            <a:r>
              <a:rPr lang="en-US" sz="1300"/>
              <a:t>Dickinson College Spring 2024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F63EBA1-848C-4958-811B-0BEF4A0D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8892" y="509153"/>
            <a:ext cx="6445274" cy="2161309"/>
          </a:xfrm>
          <a:custGeom>
            <a:avLst/>
            <a:gdLst>
              <a:gd name="connsiteX0" fmla="*/ 4456852 w 7096563"/>
              <a:gd name="connsiteY0" fmla="*/ 382 h 2526654"/>
              <a:gd name="connsiteX1" fmla="*/ 5996285 w 7096563"/>
              <a:gd name="connsiteY1" fmla="*/ 12882 h 2526654"/>
              <a:gd name="connsiteX2" fmla="*/ 7029234 w 7096563"/>
              <a:gd name="connsiteY2" fmla="*/ 444804 h 2526654"/>
              <a:gd name="connsiteX3" fmla="*/ 6956662 w 7096563"/>
              <a:gd name="connsiteY3" fmla="*/ 1562396 h 2526654"/>
              <a:gd name="connsiteX4" fmla="*/ 6145668 w 7096563"/>
              <a:gd name="connsiteY4" fmla="*/ 1942015 h 2526654"/>
              <a:gd name="connsiteX5" fmla="*/ 5837370 w 7096563"/>
              <a:gd name="connsiteY5" fmla="*/ 1959647 h 2526654"/>
              <a:gd name="connsiteX6" fmla="*/ 5815841 w 7096563"/>
              <a:gd name="connsiteY6" fmla="*/ 2526654 h 2526654"/>
              <a:gd name="connsiteX7" fmla="*/ 5303195 w 7096563"/>
              <a:gd name="connsiteY7" fmla="*/ 1946413 h 2526654"/>
              <a:gd name="connsiteX8" fmla="*/ 5039055 w 7096563"/>
              <a:gd name="connsiteY8" fmla="*/ 1933347 h 2526654"/>
              <a:gd name="connsiteX9" fmla="*/ 875181 w 7096563"/>
              <a:gd name="connsiteY9" fmla="*/ 1954285 h 2526654"/>
              <a:gd name="connsiteX10" fmla="*/ 149462 w 7096563"/>
              <a:gd name="connsiteY10" fmla="*/ 1489824 h 2526654"/>
              <a:gd name="connsiteX11" fmla="*/ 33346 w 7096563"/>
              <a:gd name="connsiteY11" fmla="*/ 604461 h 2526654"/>
              <a:gd name="connsiteX12" fmla="*/ 761024 w 7096563"/>
              <a:gd name="connsiteY12" fmla="*/ 99968 h 2526654"/>
              <a:gd name="connsiteX13" fmla="*/ 2289456 w 7096563"/>
              <a:gd name="connsiteY13" fmla="*/ 35686 h 2526654"/>
              <a:gd name="connsiteX14" fmla="*/ 2355877 w 7096563"/>
              <a:gd name="connsiteY14" fmla="*/ 33952 h 2526654"/>
              <a:gd name="connsiteX15" fmla="*/ 2355877 w 7096563"/>
              <a:gd name="connsiteY15" fmla="*/ 18770 h 2526654"/>
              <a:gd name="connsiteX16" fmla="*/ 2878392 w 7096563"/>
              <a:gd name="connsiteY16" fmla="*/ 18770 h 2526654"/>
              <a:gd name="connsiteX17" fmla="*/ 2878392 w 7096563"/>
              <a:gd name="connsiteY17" fmla="*/ 20840 h 2526654"/>
              <a:gd name="connsiteX18" fmla="*/ 3326250 w 7096563"/>
              <a:gd name="connsiteY18" fmla="*/ 11889 h 2526654"/>
              <a:gd name="connsiteX19" fmla="*/ 4456852 w 7096563"/>
              <a:gd name="connsiteY19" fmla="*/ 382 h 2526654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355877 w 7096563"/>
              <a:gd name="connsiteY14" fmla="*/ 33570 h 2526272"/>
              <a:gd name="connsiteX15" fmla="*/ 2878392 w 7096563"/>
              <a:gd name="connsiteY15" fmla="*/ 18388 h 2526272"/>
              <a:gd name="connsiteX16" fmla="*/ 2878392 w 7096563"/>
              <a:gd name="connsiteY16" fmla="*/ 20458 h 2526272"/>
              <a:gd name="connsiteX17" fmla="*/ 3326250 w 7096563"/>
              <a:gd name="connsiteY17" fmla="*/ 11507 h 2526272"/>
              <a:gd name="connsiteX18" fmla="*/ 4456852 w 7096563"/>
              <a:gd name="connsiteY18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355877 w 7096563"/>
              <a:gd name="connsiteY14" fmla="*/ 33570 h 2526272"/>
              <a:gd name="connsiteX15" fmla="*/ 2878392 w 7096563"/>
              <a:gd name="connsiteY15" fmla="*/ 18388 h 2526272"/>
              <a:gd name="connsiteX16" fmla="*/ 3326250 w 7096563"/>
              <a:gd name="connsiteY16" fmla="*/ 11507 h 2526272"/>
              <a:gd name="connsiteX17" fmla="*/ 4456852 w 7096563"/>
              <a:gd name="connsiteY17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2878392 w 7096563"/>
              <a:gd name="connsiteY14" fmla="*/ 18388 h 2526272"/>
              <a:gd name="connsiteX15" fmla="*/ 3326250 w 7096563"/>
              <a:gd name="connsiteY15" fmla="*/ 11507 h 2526272"/>
              <a:gd name="connsiteX16" fmla="*/ 4456852 w 7096563"/>
              <a:gd name="connsiteY16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3326250 w 7096563"/>
              <a:gd name="connsiteY14" fmla="*/ 11507 h 2526272"/>
              <a:gd name="connsiteX15" fmla="*/ 4456852 w 7096563"/>
              <a:gd name="connsiteY15" fmla="*/ 0 h 2526272"/>
              <a:gd name="connsiteX0" fmla="*/ 4456852 w 7096563"/>
              <a:gd name="connsiteY0" fmla="*/ 0 h 2526272"/>
              <a:gd name="connsiteX1" fmla="*/ 5996285 w 7096563"/>
              <a:gd name="connsiteY1" fmla="*/ 12500 h 2526272"/>
              <a:gd name="connsiteX2" fmla="*/ 7029234 w 7096563"/>
              <a:gd name="connsiteY2" fmla="*/ 444422 h 2526272"/>
              <a:gd name="connsiteX3" fmla="*/ 6956662 w 7096563"/>
              <a:gd name="connsiteY3" fmla="*/ 1562014 h 2526272"/>
              <a:gd name="connsiteX4" fmla="*/ 6145668 w 7096563"/>
              <a:gd name="connsiteY4" fmla="*/ 1941633 h 2526272"/>
              <a:gd name="connsiteX5" fmla="*/ 5837370 w 7096563"/>
              <a:gd name="connsiteY5" fmla="*/ 1959265 h 2526272"/>
              <a:gd name="connsiteX6" fmla="*/ 5815841 w 7096563"/>
              <a:gd name="connsiteY6" fmla="*/ 2526272 h 2526272"/>
              <a:gd name="connsiteX7" fmla="*/ 5303195 w 7096563"/>
              <a:gd name="connsiteY7" fmla="*/ 1946031 h 2526272"/>
              <a:gd name="connsiteX8" fmla="*/ 5039055 w 7096563"/>
              <a:gd name="connsiteY8" fmla="*/ 1932965 h 2526272"/>
              <a:gd name="connsiteX9" fmla="*/ 875181 w 7096563"/>
              <a:gd name="connsiteY9" fmla="*/ 1953903 h 2526272"/>
              <a:gd name="connsiteX10" fmla="*/ 149462 w 7096563"/>
              <a:gd name="connsiteY10" fmla="*/ 1489442 h 2526272"/>
              <a:gd name="connsiteX11" fmla="*/ 33346 w 7096563"/>
              <a:gd name="connsiteY11" fmla="*/ 604079 h 2526272"/>
              <a:gd name="connsiteX12" fmla="*/ 761024 w 7096563"/>
              <a:gd name="connsiteY12" fmla="*/ 99586 h 2526272"/>
              <a:gd name="connsiteX13" fmla="*/ 2289456 w 7096563"/>
              <a:gd name="connsiteY13" fmla="*/ 35304 h 2526272"/>
              <a:gd name="connsiteX14" fmla="*/ 4456852 w 7096563"/>
              <a:gd name="connsiteY14" fmla="*/ 0 h 2526272"/>
              <a:gd name="connsiteX0" fmla="*/ 2289456 w 7096563"/>
              <a:gd name="connsiteY0" fmla="*/ 22804 h 2513772"/>
              <a:gd name="connsiteX1" fmla="*/ 5996285 w 7096563"/>
              <a:gd name="connsiteY1" fmla="*/ 0 h 2513772"/>
              <a:gd name="connsiteX2" fmla="*/ 7029234 w 7096563"/>
              <a:gd name="connsiteY2" fmla="*/ 431922 h 2513772"/>
              <a:gd name="connsiteX3" fmla="*/ 6956662 w 7096563"/>
              <a:gd name="connsiteY3" fmla="*/ 1549514 h 2513772"/>
              <a:gd name="connsiteX4" fmla="*/ 6145668 w 7096563"/>
              <a:gd name="connsiteY4" fmla="*/ 1929133 h 2513772"/>
              <a:gd name="connsiteX5" fmla="*/ 5837370 w 7096563"/>
              <a:gd name="connsiteY5" fmla="*/ 1946765 h 2513772"/>
              <a:gd name="connsiteX6" fmla="*/ 5815841 w 7096563"/>
              <a:gd name="connsiteY6" fmla="*/ 2513772 h 2513772"/>
              <a:gd name="connsiteX7" fmla="*/ 5303195 w 7096563"/>
              <a:gd name="connsiteY7" fmla="*/ 1933531 h 2513772"/>
              <a:gd name="connsiteX8" fmla="*/ 5039055 w 7096563"/>
              <a:gd name="connsiteY8" fmla="*/ 1920465 h 2513772"/>
              <a:gd name="connsiteX9" fmla="*/ 875181 w 7096563"/>
              <a:gd name="connsiteY9" fmla="*/ 1941403 h 2513772"/>
              <a:gd name="connsiteX10" fmla="*/ 149462 w 7096563"/>
              <a:gd name="connsiteY10" fmla="*/ 1476942 h 2513772"/>
              <a:gd name="connsiteX11" fmla="*/ 33346 w 7096563"/>
              <a:gd name="connsiteY11" fmla="*/ 591579 h 2513772"/>
              <a:gd name="connsiteX12" fmla="*/ 761024 w 7096563"/>
              <a:gd name="connsiteY12" fmla="*/ 87086 h 2513772"/>
              <a:gd name="connsiteX13" fmla="*/ 2289456 w 7096563"/>
              <a:gd name="connsiteY13" fmla="*/ 22804 h 2513772"/>
              <a:gd name="connsiteX0" fmla="*/ 2289456 w 7096563"/>
              <a:gd name="connsiteY0" fmla="*/ 33636 h 2524604"/>
              <a:gd name="connsiteX1" fmla="*/ 5996285 w 7096563"/>
              <a:gd name="connsiteY1" fmla="*/ 10832 h 2524604"/>
              <a:gd name="connsiteX2" fmla="*/ 7029234 w 7096563"/>
              <a:gd name="connsiteY2" fmla="*/ 442754 h 2524604"/>
              <a:gd name="connsiteX3" fmla="*/ 6956662 w 7096563"/>
              <a:gd name="connsiteY3" fmla="*/ 1560346 h 2524604"/>
              <a:gd name="connsiteX4" fmla="*/ 6145668 w 7096563"/>
              <a:gd name="connsiteY4" fmla="*/ 1939965 h 2524604"/>
              <a:gd name="connsiteX5" fmla="*/ 5837370 w 7096563"/>
              <a:gd name="connsiteY5" fmla="*/ 1957597 h 2524604"/>
              <a:gd name="connsiteX6" fmla="*/ 5815841 w 7096563"/>
              <a:gd name="connsiteY6" fmla="*/ 2524604 h 2524604"/>
              <a:gd name="connsiteX7" fmla="*/ 5303195 w 7096563"/>
              <a:gd name="connsiteY7" fmla="*/ 1944363 h 2524604"/>
              <a:gd name="connsiteX8" fmla="*/ 5039055 w 7096563"/>
              <a:gd name="connsiteY8" fmla="*/ 1931297 h 2524604"/>
              <a:gd name="connsiteX9" fmla="*/ 875181 w 7096563"/>
              <a:gd name="connsiteY9" fmla="*/ 1952235 h 2524604"/>
              <a:gd name="connsiteX10" fmla="*/ 149462 w 7096563"/>
              <a:gd name="connsiteY10" fmla="*/ 1487774 h 2524604"/>
              <a:gd name="connsiteX11" fmla="*/ 33346 w 7096563"/>
              <a:gd name="connsiteY11" fmla="*/ 602411 h 2524604"/>
              <a:gd name="connsiteX12" fmla="*/ 761024 w 7096563"/>
              <a:gd name="connsiteY12" fmla="*/ 97918 h 2524604"/>
              <a:gd name="connsiteX13" fmla="*/ 2289456 w 7096563"/>
              <a:gd name="connsiteY13" fmla="*/ 33636 h 2524604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446227"/>
              <a:gd name="connsiteX1" fmla="*/ 5996285 w 7096563"/>
              <a:gd name="connsiteY1" fmla="*/ 10832 h 2446227"/>
              <a:gd name="connsiteX2" fmla="*/ 7029234 w 7096563"/>
              <a:gd name="connsiteY2" fmla="*/ 442754 h 2446227"/>
              <a:gd name="connsiteX3" fmla="*/ 6956662 w 7096563"/>
              <a:gd name="connsiteY3" fmla="*/ 1560346 h 2446227"/>
              <a:gd name="connsiteX4" fmla="*/ 6145668 w 7096563"/>
              <a:gd name="connsiteY4" fmla="*/ 1939965 h 2446227"/>
              <a:gd name="connsiteX5" fmla="*/ 5837370 w 7096563"/>
              <a:gd name="connsiteY5" fmla="*/ 1957597 h 2446227"/>
              <a:gd name="connsiteX6" fmla="*/ 5801458 w 7096563"/>
              <a:gd name="connsiteY6" fmla="*/ 2446227 h 2446227"/>
              <a:gd name="connsiteX7" fmla="*/ 5303195 w 7096563"/>
              <a:gd name="connsiteY7" fmla="*/ 1944363 h 2446227"/>
              <a:gd name="connsiteX8" fmla="*/ 5039055 w 7096563"/>
              <a:gd name="connsiteY8" fmla="*/ 1931297 h 2446227"/>
              <a:gd name="connsiteX9" fmla="*/ 875181 w 7096563"/>
              <a:gd name="connsiteY9" fmla="*/ 1952235 h 2446227"/>
              <a:gd name="connsiteX10" fmla="*/ 149462 w 7096563"/>
              <a:gd name="connsiteY10" fmla="*/ 1487774 h 2446227"/>
              <a:gd name="connsiteX11" fmla="*/ 33346 w 7096563"/>
              <a:gd name="connsiteY11" fmla="*/ 602411 h 2446227"/>
              <a:gd name="connsiteX12" fmla="*/ 761024 w 7096563"/>
              <a:gd name="connsiteY12" fmla="*/ 97918 h 2446227"/>
              <a:gd name="connsiteX13" fmla="*/ 2289456 w 7096563"/>
              <a:gd name="connsiteY13" fmla="*/ 33636 h 2446227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  <a:gd name="connsiteX0" fmla="*/ 2289456 w 7096563"/>
              <a:gd name="connsiteY0" fmla="*/ 33636 h 2397161"/>
              <a:gd name="connsiteX1" fmla="*/ 5996285 w 7096563"/>
              <a:gd name="connsiteY1" fmla="*/ 10832 h 2397161"/>
              <a:gd name="connsiteX2" fmla="*/ 7029234 w 7096563"/>
              <a:gd name="connsiteY2" fmla="*/ 442754 h 2397161"/>
              <a:gd name="connsiteX3" fmla="*/ 6956662 w 7096563"/>
              <a:gd name="connsiteY3" fmla="*/ 1560346 h 2397161"/>
              <a:gd name="connsiteX4" fmla="*/ 6145668 w 7096563"/>
              <a:gd name="connsiteY4" fmla="*/ 1939965 h 2397161"/>
              <a:gd name="connsiteX5" fmla="*/ 5837370 w 7096563"/>
              <a:gd name="connsiteY5" fmla="*/ 1957597 h 2397161"/>
              <a:gd name="connsiteX6" fmla="*/ 5791636 w 7096563"/>
              <a:gd name="connsiteY6" fmla="*/ 2397161 h 2397161"/>
              <a:gd name="connsiteX7" fmla="*/ 5303195 w 7096563"/>
              <a:gd name="connsiteY7" fmla="*/ 1944363 h 2397161"/>
              <a:gd name="connsiteX8" fmla="*/ 5039055 w 7096563"/>
              <a:gd name="connsiteY8" fmla="*/ 1931297 h 2397161"/>
              <a:gd name="connsiteX9" fmla="*/ 875181 w 7096563"/>
              <a:gd name="connsiteY9" fmla="*/ 1952235 h 2397161"/>
              <a:gd name="connsiteX10" fmla="*/ 149462 w 7096563"/>
              <a:gd name="connsiteY10" fmla="*/ 1487774 h 2397161"/>
              <a:gd name="connsiteX11" fmla="*/ 33346 w 7096563"/>
              <a:gd name="connsiteY11" fmla="*/ 602411 h 2397161"/>
              <a:gd name="connsiteX12" fmla="*/ 761024 w 7096563"/>
              <a:gd name="connsiteY12" fmla="*/ 97918 h 2397161"/>
              <a:gd name="connsiteX13" fmla="*/ 2289456 w 7096563"/>
              <a:gd name="connsiteY13" fmla="*/ 33636 h 2397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096563" h="2397161">
                <a:moveTo>
                  <a:pt x="2289456" y="33636"/>
                </a:moveTo>
                <a:cubicBezTo>
                  <a:pt x="3525066" y="26035"/>
                  <a:pt x="4669235" y="-20756"/>
                  <a:pt x="5996285" y="10832"/>
                </a:cubicBezTo>
                <a:cubicBezTo>
                  <a:pt x="6140575" y="10832"/>
                  <a:pt x="6840549" y="22691"/>
                  <a:pt x="7029234" y="442754"/>
                </a:cubicBezTo>
                <a:cubicBezTo>
                  <a:pt x="7106643" y="800771"/>
                  <a:pt x="7155024" y="1100731"/>
                  <a:pt x="6956662" y="1560346"/>
                </a:cubicBezTo>
                <a:cubicBezTo>
                  <a:pt x="6867762" y="1813601"/>
                  <a:pt x="6676275" y="1922470"/>
                  <a:pt x="6145668" y="1939965"/>
                </a:cubicBezTo>
                <a:cubicBezTo>
                  <a:pt x="6051407" y="1948677"/>
                  <a:pt x="5928035" y="1956561"/>
                  <a:pt x="5837370" y="1957597"/>
                </a:cubicBezTo>
                <a:cubicBezTo>
                  <a:pt x="5823965" y="2160224"/>
                  <a:pt x="5819420" y="2264969"/>
                  <a:pt x="5791636" y="2397161"/>
                </a:cubicBezTo>
                <a:cubicBezTo>
                  <a:pt x="5646272" y="2164049"/>
                  <a:pt x="5443294" y="2022185"/>
                  <a:pt x="5303195" y="1944363"/>
                </a:cubicBezTo>
                <a:lnTo>
                  <a:pt x="5039055" y="1931297"/>
                </a:lnTo>
                <a:cubicBezTo>
                  <a:pt x="2712413" y="1959893"/>
                  <a:pt x="2068070" y="1979451"/>
                  <a:pt x="875181" y="1952235"/>
                </a:cubicBezTo>
                <a:cubicBezTo>
                  <a:pt x="600262" y="1952236"/>
                  <a:pt x="280090" y="1704636"/>
                  <a:pt x="149462" y="1487774"/>
                </a:cubicBezTo>
                <a:cubicBezTo>
                  <a:pt x="-518" y="1197491"/>
                  <a:pt x="-34387" y="1124923"/>
                  <a:pt x="33346" y="602411"/>
                </a:cubicBezTo>
                <a:cubicBezTo>
                  <a:pt x="76889" y="298465"/>
                  <a:pt x="531674" y="106425"/>
                  <a:pt x="761024" y="97918"/>
                </a:cubicBezTo>
                <a:cubicBezTo>
                  <a:pt x="1105400" y="76147"/>
                  <a:pt x="1644181" y="52477"/>
                  <a:pt x="2289456" y="33636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474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98703-02A4-D595-E960-0614C2BA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51E39-BC76-9D77-F2F8-9BAB99294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Best Case:</a:t>
            </a:r>
          </a:p>
          <a:p>
            <a:r>
              <a:rPr lang="en-US" dirty="0"/>
              <a:t>Worse Case:</a:t>
            </a:r>
          </a:p>
          <a:p>
            <a:r>
              <a:rPr lang="en-US" dirty="0"/>
              <a:t>Average Case:</a:t>
            </a:r>
          </a:p>
        </p:txBody>
      </p:sp>
    </p:spTree>
    <p:extLst>
      <p:ext uri="{BB962C8B-B14F-4D97-AF65-F5344CB8AC3E}">
        <p14:creationId xmlns:p14="http://schemas.microsoft.com/office/powerpoint/2010/main" val="1637994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98703-02A4-D595-E960-0614C2BA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Insertion Sort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F51E39-BC76-9D77-F2F8-9BAB992941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Best Case: Elements are already in order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=1+1+1+ …+1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0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 −1</m:t>
                        </m:r>
                      </m:e>
                    </m:d>
                  </m:oMath>
                </a14:m>
                <a:r>
                  <a:rPr lang="en-US" sz="2400" b="0" dirty="0"/>
                  <a:t>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F51E39-BC76-9D77-F2F8-9BAB992941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72" t="-1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2219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98703-02A4-D595-E960-0614C2BA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Insertion Sort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F51E39-BC76-9D77-F2F8-9BAB992941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Best Case: Elements are already in order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=1+1+1+ …+1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0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 −1</m:t>
                        </m:r>
                      </m:e>
                    </m:d>
                  </m:oMath>
                </a14:m>
                <a:r>
                  <a:rPr lang="en-US" sz="2400" b="0" dirty="0"/>
                  <a:t>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0" dirty="0"/>
              </a:p>
              <a:p>
                <a:r>
                  <a:rPr lang="en-US" dirty="0"/>
                  <a:t>Worse Case: Elements are in reverse order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=1+2+3+ …+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−1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limLoc m:val="subSup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nary>
                  </m:oMath>
                </a14:m>
                <a:endParaRPr lang="en-US" sz="2400" b="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F51E39-BC76-9D77-F2F8-9BAB992941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72" t="-1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5458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68C6E-3E06-7E49-A9C8-67D44B1EC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0AD41-7F88-10DB-AC0D-6F881694E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Whenever the best-case and worst-case are different it is worth determining the average cases</a:t>
            </a:r>
          </a:p>
          <a:p>
            <a:r>
              <a:rPr lang="en-US" dirty="0"/>
              <a:t>Average Case: When Values are uniformly distributed </a:t>
            </a:r>
          </a:p>
          <a:p>
            <a:r>
              <a:rPr lang="en-US" dirty="0"/>
              <a:t>	We expect that for any element </a:t>
            </a:r>
            <a:r>
              <a:rPr lang="en-US" dirty="0" err="1"/>
              <a:t>i</a:t>
            </a:r>
            <a:r>
              <a:rPr lang="en-US" dirty="0"/>
              <a:t>, half the values to the left of </a:t>
            </a:r>
            <a:r>
              <a:rPr lang="en-US" dirty="0" err="1"/>
              <a:t>i</a:t>
            </a:r>
            <a:r>
              <a:rPr lang="en-US" dirty="0"/>
              <a:t> are smaller and half are		larger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072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B0336-D14E-E5AA-60A4-7BB1A2212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Insertion Sort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E02B86-6DAA-D662-5000-7DCEC08055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𝑻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+ …+</m:t>
                          </m:r>
                          <m:d>
                            <m:d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b="1" i="1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∗ 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e>
                      </m:nary>
                    </m:oMath>
                  </m:oMathPara>
                </a14:m>
                <a:endParaRPr lang="en-US" b="1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e>
                            <m:sup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𝚯</m:t>
                      </m:r>
                      <m:d>
                        <m:dPr>
                          <m:ctrlPr>
                            <a:rPr lang="en-US" b="1" i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𝐧</m:t>
                              </m:r>
                            </m:e>
                            <m:sup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E02B86-6DAA-D662-5000-7DCEC08055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1122" b="-20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3014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B63FF-BA8B-F9B9-588D-D32D73AC8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Known sorting algorithms?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92753A-E5ED-B426-2398-D679B089C3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468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BBD2D-3F9E-88D0-8078-99B9C307D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C5462-C229-CBC7-60DF-88426792C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We describe our list in two parts</a:t>
            </a:r>
          </a:p>
          <a:p>
            <a:pPr marL="685800" lvl="1" indent="-457200"/>
            <a:r>
              <a:rPr lang="en-US" dirty="0"/>
              <a:t>The sorted section</a:t>
            </a:r>
          </a:p>
          <a:p>
            <a:pPr marL="685800" lvl="1" indent="-457200"/>
            <a:r>
              <a:rPr lang="en-US" dirty="0"/>
              <a:t>The unsorted section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This algorithm works by repeatedly selecting the smallest (or largest) element from the unsorted portion of the list, and moves it into the sorted portion of the list</a:t>
            </a:r>
          </a:p>
          <a:p>
            <a:pPr marL="457200" indent="-4572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482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8A207-3920-63BF-ACF8-500A7C8CA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Sort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1CDF75-893B-7622-A169-D1A22352CC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Best Case: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r>
                  <a:rPr lang="en-US" dirty="0"/>
                  <a:t>Worst Case: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O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r>
                  <a:rPr lang="en-US" dirty="0"/>
                  <a:t>Average Case: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1CDF75-893B-7622-A169-D1A22352CC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72" t="-1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40702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8A207-3920-63BF-ACF8-500A7C8CA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Sort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1CDF75-893B-7622-A169-D1A22352CC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Best Case: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r>
                  <a:rPr lang="en-US" dirty="0"/>
                  <a:t>Worst Case: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O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r>
                  <a:rPr lang="en-US" dirty="0"/>
                  <a:t>Average Case: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b="0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n</m:t>
                            </m:r>
                          </m:e>
                          <m:sup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b="0" dirty="0"/>
              </a:p>
              <a:p>
                <a:r>
                  <a:rPr lang="en-US" b="0" dirty="0"/>
                  <a:t>Why?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B1CDF75-893B-7622-A169-D1A22352CC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72" t="-1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3699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2FD71-9728-CA64-29E0-4F0647C48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Sort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C0DD99-A887-70C2-208E-4847A61C4D8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 order to understand why selection sort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="0" dirty="0"/>
                  <a:t>lets count the comparisons between values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b="0" dirty="0"/>
                  <a:t>5 is compared to 3, 7, 9, etc. 		(n – 1) things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b="0" dirty="0"/>
                  <a:t>3 is compared to 7, 9, 2, etc.		(n – 2) things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b="0" dirty="0"/>
                  <a:t>Ultimately we have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limLoc m:val="subSup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nary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−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b="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C0DD99-A887-70C2-208E-4847A61C4D8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72" t="-1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4429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ADCA2-FE0A-DFBE-A7D9-6C9876469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Sort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B3A76C-1506-1DF4-9110-D4E20866FA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By counting comparisons, we are able to get an approximation for its runtime</a:t>
                </a:r>
              </a:p>
              <a:p>
                <a:r>
                  <a:rPr lang="en-US" dirty="0"/>
                  <a:t>But, by only counting comparisons we miss a few things</a:t>
                </a:r>
              </a:p>
              <a:p>
                <a:pPr marL="685800" lvl="1" indent="-457200"/>
                <a:r>
                  <a:rPr lang="en-US" dirty="0"/>
                  <a:t>Loop updates, swap operations, array access</a:t>
                </a:r>
              </a:p>
              <a:p>
                <a:pPr marL="685800" lvl="1" indent="-457200"/>
                <a:r>
                  <a:rPr lang="en-US" dirty="0"/>
                  <a:t>All of these are constant, which we could consider as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="0" dirty="0"/>
                  <a:t>on each operation of n</a:t>
                </a:r>
              </a:p>
              <a:p>
                <a:pPr marL="685800" lvl="1" indent="-457200"/>
                <a:r>
                  <a:rPr lang="en-US" b="0" dirty="0"/>
                  <a:t>Since they are constant, its convenient to just ignore them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6B3A76C-1506-1DF4-9110-D4E20866FA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72" t="-1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4261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8D514-2E6C-64DB-662F-54F4E33AD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C86F-9C4C-D9B4-29B1-D22612D39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Stable sort:</a:t>
            </a:r>
            <a:r>
              <a:rPr lang="en-US" b="0" dirty="0"/>
              <a:t> A sorting algorithm is said to be </a:t>
            </a:r>
            <a:r>
              <a:rPr lang="en-US" dirty="0"/>
              <a:t>stable</a:t>
            </a:r>
            <a:r>
              <a:rPr lang="en-US" b="0" dirty="0"/>
              <a:t> if it preserves the relative order of equal elements</a:t>
            </a:r>
          </a:p>
          <a:p>
            <a:pPr marL="685800" lvl="1" indent="-457200"/>
            <a:r>
              <a:rPr lang="en-US" b="0" dirty="0"/>
              <a:t>If two elements have the same value, the one that appeared earlier in the input will also appear earlier in the sorted output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 place sort:</a:t>
            </a:r>
            <a:r>
              <a:rPr lang="en-US" b="0" dirty="0"/>
              <a:t> A sorting algorithm is </a:t>
            </a:r>
            <a:r>
              <a:rPr lang="en-US" dirty="0"/>
              <a:t>in place</a:t>
            </a:r>
            <a:r>
              <a:rPr lang="en-US" b="0" dirty="0"/>
              <a:t> if it uses constant extra space for producing the output, meaning it doesn’t create a new array/list to store the sorted elements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122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238F6-3984-9863-7961-2B2AE77C0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023F9-0E15-E782-C063-C54CA47DA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Assume the first part of the list is in sorted order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For each additional element, swap it left until it is in it’s proper place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Both stable (if we don’t swap when keys are equal) and </a:t>
            </a:r>
            <a:r>
              <a:rPr lang="en-US" dirty="0" err="1"/>
              <a:t>inplace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926053"/>
      </p:ext>
    </p:extLst>
  </p:cSld>
  <p:clrMapOvr>
    <a:masterClrMapping/>
  </p:clrMapOvr>
</p:sld>
</file>

<file path=ppt/theme/theme1.xml><?xml version="1.0" encoding="utf-8"?>
<a:theme xmlns:a="http://schemas.openxmlformats.org/drawingml/2006/main" name="Chitchat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The Hand">
      <a:majorFont>
        <a:latin typeface="The Serif Hand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itchatVTI" id="{08BB1610-1071-4750-BA6F-EA15E875FFCD}" vid="{D7BDF053-2181-45AE-9365-FFAA906CB43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521</Words>
  <Application>Microsoft Macintosh PowerPoint</Application>
  <PresentationFormat>Widescreen</PresentationFormat>
  <Paragraphs>60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Cambria Math</vt:lpstr>
      <vt:lpstr>The Hand</vt:lpstr>
      <vt:lpstr>The Serif Hand</vt:lpstr>
      <vt:lpstr>ChitchatVTI</vt:lpstr>
      <vt:lpstr>Sorting Algorithms</vt:lpstr>
      <vt:lpstr>Known sorting algorithms?</vt:lpstr>
      <vt:lpstr>Selection Sort</vt:lpstr>
      <vt:lpstr>Section Sort</vt:lpstr>
      <vt:lpstr>Section Sort</vt:lpstr>
      <vt:lpstr>Selection Sort </vt:lpstr>
      <vt:lpstr>Selection Sort</vt:lpstr>
      <vt:lpstr>Sorting Terminology</vt:lpstr>
      <vt:lpstr>Insertion Sort</vt:lpstr>
      <vt:lpstr>Insertion Sort</vt:lpstr>
      <vt:lpstr>Insertion Sort</vt:lpstr>
      <vt:lpstr>Insertion Sort</vt:lpstr>
      <vt:lpstr>Insertion Sort</vt:lpstr>
      <vt:lpstr>Insertion Sort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Sorting Algorithms</dc:title>
  <dc:creator>Goble, William</dc:creator>
  <cp:lastModifiedBy>Goble, William</cp:lastModifiedBy>
  <cp:revision>1</cp:revision>
  <dcterms:created xsi:type="dcterms:W3CDTF">2024-04-03T12:39:33Z</dcterms:created>
  <dcterms:modified xsi:type="dcterms:W3CDTF">2024-04-03T14:23:00Z</dcterms:modified>
</cp:coreProperties>
</file>

<file path=docProps/thumbnail.jpeg>
</file>